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113C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67" autoAdjust="0"/>
  </p:normalViewPr>
  <p:slideViewPr>
    <p:cSldViewPr snapToGrid="0" snapToObjects="1">
      <p:cViewPr varScale="1">
        <p:scale>
          <a:sx n="92" d="100"/>
          <a:sy n="92" d="100"/>
        </p:scale>
        <p:origin x="2736"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0EB1B4D-DFD7-BC4D-BBA7-C35B09BF8EC1}"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395238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EB1B4D-DFD7-BC4D-BBA7-C35B09BF8EC1}"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4050571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EB1B4D-DFD7-BC4D-BBA7-C35B09BF8EC1}"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305231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EB1B4D-DFD7-BC4D-BBA7-C35B09BF8EC1}"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4265956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B1B4D-DFD7-BC4D-BBA7-C35B09BF8EC1}" type="datetimeFigureOut">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112061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EB1B4D-DFD7-BC4D-BBA7-C35B09BF8EC1}"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42729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EB1B4D-DFD7-BC4D-BBA7-C35B09BF8EC1}" type="datetimeFigureOut">
              <a:rPr lang="en-US" smtClean="0"/>
              <a:t>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252740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EB1B4D-DFD7-BC4D-BBA7-C35B09BF8EC1}" type="datetimeFigureOut">
              <a:rPr lang="en-US" smtClean="0"/>
              <a:t>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641851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B1B4D-DFD7-BC4D-BBA7-C35B09BF8EC1}" type="datetimeFigureOut">
              <a:rPr lang="en-US" smtClean="0"/>
              <a:t>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153560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B1B4D-DFD7-BC4D-BBA7-C35B09BF8EC1}"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371017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B1B4D-DFD7-BC4D-BBA7-C35B09BF8EC1}" type="datetimeFigureOut">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28FC89-0321-AD4F-9513-200A6EB36131}" type="slidenum">
              <a:rPr lang="en-US" smtClean="0"/>
              <a:t>‹#›</a:t>
            </a:fld>
            <a:endParaRPr lang="en-US"/>
          </a:p>
        </p:txBody>
      </p:sp>
    </p:spTree>
    <p:extLst>
      <p:ext uri="{BB962C8B-B14F-4D97-AF65-F5344CB8AC3E}">
        <p14:creationId xmlns:p14="http://schemas.microsoft.com/office/powerpoint/2010/main" val="1623521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0EB1B4D-DFD7-BC4D-BBA7-C35B09BF8EC1}" type="datetimeFigureOut">
              <a:rPr lang="en-US" smtClean="0"/>
              <a:t>3/1/2016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A28FC89-0321-AD4F-9513-200A6EB36131}" type="slidenum">
              <a:rPr lang="en-US" smtClean="0"/>
              <a:t>‹#›</a:t>
            </a:fld>
            <a:endParaRPr lang="en-US"/>
          </a:p>
        </p:txBody>
      </p:sp>
    </p:spTree>
    <p:extLst>
      <p:ext uri="{BB962C8B-B14F-4D97-AF65-F5344CB8AC3E}">
        <p14:creationId xmlns:p14="http://schemas.microsoft.com/office/powerpoint/2010/main" val="979515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chinesandmethods.com" TargetMode="External"/><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7125" y="70744"/>
            <a:ext cx="6459653" cy="1792135"/>
          </a:xfrm>
          <a:prstGeom prst="rect">
            <a:avLst/>
          </a:prstGeom>
          <a:solidFill>
            <a:schemeClr val="accent1">
              <a:lumMod val="20000"/>
              <a:lumOff val="80000"/>
            </a:schemeClr>
          </a:solidFill>
          <a:ln w="57150" cmpd="sng">
            <a:noFill/>
          </a:ln>
          <a:effectLst>
            <a:innerShdw blurRad="63500" dist="50800" dir="27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rot="5400000">
            <a:off x="370441" y="3189449"/>
            <a:ext cx="3821428" cy="4362702"/>
          </a:xfrm>
          <a:prstGeom prst="rect">
            <a:avLst/>
          </a:prstGeom>
          <a:solidFill>
            <a:schemeClr val="bg1"/>
          </a:solidFill>
          <a:ln w="28575" cmpd="sng">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8" name="Rectangle 7"/>
          <p:cNvSpPr/>
          <p:nvPr/>
        </p:nvSpPr>
        <p:spPr>
          <a:xfrm rot="5400000">
            <a:off x="2553038" y="1099066"/>
            <a:ext cx="970486" cy="2748246"/>
          </a:xfrm>
          <a:prstGeom prst="rect">
            <a:avLst/>
          </a:prstGeom>
          <a:solidFill>
            <a:schemeClr val="bg1"/>
          </a:solidFill>
          <a:ln w="28575" cmpd="sng">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9" name="Rectangle 8"/>
          <p:cNvSpPr/>
          <p:nvPr/>
        </p:nvSpPr>
        <p:spPr>
          <a:xfrm rot="5400000">
            <a:off x="126869" y="1956800"/>
            <a:ext cx="1407702" cy="1446021"/>
          </a:xfrm>
          <a:prstGeom prst="rect">
            <a:avLst/>
          </a:prstGeom>
          <a:solidFill>
            <a:schemeClr val="bg1"/>
          </a:solidFill>
          <a:ln w="28575" cmpd="sng">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10" name="Rectangle 9"/>
          <p:cNvSpPr/>
          <p:nvPr/>
        </p:nvSpPr>
        <p:spPr>
          <a:xfrm rot="5400000">
            <a:off x="4528223" y="2038802"/>
            <a:ext cx="2117527" cy="1991841"/>
          </a:xfrm>
          <a:prstGeom prst="rect">
            <a:avLst/>
          </a:prstGeom>
          <a:solidFill>
            <a:schemeClr val="bg1"/>
          </a:solidFill>
          <a:ln w="28575" cmpd="sng">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15" name="TextBox 14"/>
          <p:cNvSpPr txBox="1"/>
          <p:nvPr/>
        </p:nvSpPr>
        <p:spPr>
          <a:xfrm>
            <a:off x="107708" y="4093486"/>
            <a:ext cx="1099887" cy="3631763"/>
          </a:xfrm>
          <a:prstGeom prst="rect">
            <a:avLst/>
          </a:prstGeom>
          <a:noFill/>
        </p:spPr>
        <p:txBody>
          <a:bodyPr wrap="square" rtlCol="0">
            <a:spAutoFit/>
          </a:bodyPr>
          <a:lstStyle/>
          <a:p>
            <a:pPr algn="just"/>
            <a:r>
              <a:rPr lang="en-US" sz="1600" b="1" dirty="0">
                <a:solidFill>
                  <a:srgbClr val="FFC000"/>
                </a:solidFill>
              </a:rPr>
              <a:t>HERMLE </a:t>
            </a:r>
            <a:r>
              <a:rPr lang="en-US" sz="1600" b="1" dirty="0"/>
              <a:t>5-Axis </a:t>
            </a:r>
            <a:r>
              <a:rPr lang="en-US" sz="1200" b="1" dirty="0"/>
              <a:t>with TEN pallets</a:t>
            </a:r>
          </a:p>
          <a:p>
            <a:pPr algn="just"/>
            <a:r>
              <a:rPr lang="en-US" sz="1600" b="1" dirty="0">
                <a:solidFill>
                  <a:srgbClr val="FFC000"/>
                </a:solidFill>
              </a:rPr>
              <a:t>AccueteX</a:t>
            </a:r>
            <a:r>
              <a:rPr lang="en-US" dirty="0">
                <a:solidFill>
                  <a:schemeClr val="accent6">
                    <a:lumMod val="75000"/>
                  </a:schemeClr>
                </a:solidFill>
              </a:rPr>
              <a:t> </a:t>
            </a:r>
            <a:r>
              <a:rPr lang="en-US" sz="1600" b="1" dirty="0"/>
              <a:t>Wire EDM</a:t>
            </a:r>
          </a:p>
          <a:p>
            <a:pPr algn="just"/>
            <a:endParaRPr lang="en-US" sz="1600" dirty="0"/>
          </a:p>
          <a:p>
            <a:pPr algn="just"/>
            <a:r>
              <a:rPr lang="en-US" sz="1600" b="1" dirty="0">
                <a:solidFill>
                  <a:srgbClr val="FFC000"/>
                </a:solidFill>
              </a:rPr>
              <a:t>You Ji </a:t>
            </a:r>
            <a:r>
              <a:rPr lang="en-US" sz="1600" b="1" dirty="0"/>
              <a:t>VTL</a:t>
            </a:r>
          </a:p>
          <a:p>
            <a:pPr algn="just"/>
            <a:r>
              <a:rPr lang="tr-TR" dirty="0"/>
              <a:t> </a:t>
            </a:r>
            <a:endParaRPr lang="en-US" dirty="0"/>
          </a:p>
          <a:p>
            <a:pPr algn="just"/>
            <a:r>
              <a:rPr lang="en-US" sz="1600" b="1" dirty="0">
                <a:solidFill>
                  <a:srgbClr val="FFC000"/>
                </a:solidFill>
              </a:rPr>
              <a:t>Mitsui Hi Tec  </a:t>
            </a:r>
            <a:r>
              <a:rPr lang="en-US" sz="1600" dirty="0"/>
              <a:t>Surface Grinders</a:t>
            </a:r>
            <a:r>
              <a:rPr lang="tr-TR" sz="1600" dirty="0"/>
              <a:t> </a:t>
            </a:r>
            <a:r>
              <a:rPr lang="tr-TR" dirty="0"/>
              <a:t>                               </a:t>
            </a:r>
          </a:p>
        </p:txBody>
      </p:sp>
      <p:sp>
        <p:nvSpPr>
          <p:cNvPr id="24" name="TextBox 23"/>
          <p:cNvSpPr txBox="1"/>
          <p:nvPr/>
        </p:nvSpPr>
        <p:spPr>
          <a:xfrm>
            <a:off x="-17684" y="1973197"/>
            <a:ext cx="1726239" cy="1446550"/>
          </a:xfrm>
          <a:prstGeom prst="rect">
            <a:avLst/>
          </a:prstGeom>
          <a:noFill/>
        </p:spPr>
        <p:txBody>
          <a:bodyPr wrap="square" rtlCol="0">
            <a:spAutoFit/>
          </a:bodyPr>
          <a:lstStyle/>
          <a:p>
            <a:pPr algn="ctr"/>
            <a:r>
              <a:rPr lang="en-US" sz="1400" b="1" i="1" dirty="0">
                <a:solidFill>
                  <a:srgbClr val="92D050"/>
                </a:solidFill>
              </a:rPr>
              <a:t>Website</a:t>
            </a:r>
            <a:r>
              <a:rPr lang="en-US" sz="1400" b="1" dirty="0">
                <a:solidFill>
                  <a:srgbClr val="92D050"/>
                </a:solidFill>
              </a:rPr>
              <a:t> </a:t>
            </a:r>
            <a:r>
              <a:rPr lang="en-US" b="1" dirty="0">
                <a:solidFill>
                  <a:schemeClr val="tx2">
                    <a:lumMod val="60000"/>
                    <a:lumOff val="40000"/>
                  </a:schemeClr>
                </a:solidFill>
              </a:rPr>
              <a:t>Visit </a:t>
            </a:r>
            <a:r>
              <a:rPr lang="en-US" sz="1100" b="1" dirty="0">
                <a:solidFill>
                  <a:schemeClr val="tx2">
                    <a:lumMod val="60000"/>
                    <a:lumOff val="40000"/>
                  </a:schemeClr>
                </a:solidFill>
              </a:rPr>
              <a:t>our</a:t>
            </a:r>
            <a:r>
              <a:rPr lang="en-US" b="1" dirty="0">
                <a:solidFill>
                  <a:schemeClr val="tx2">
                    <a:lumMod val="60000"/>
                    <a:lumOff val="40000"/>
                  </a:schemeClr>
                </a:solidFill>
              </a:rPr>
              <a:t> Competencies </a:t>
            </a:r>
            <a:r>
              <a:rPr lang="en-US" sz="1200" b="1" dirty="0">
                <a:solidFill>
                  <a:srgbClr val="0070C0"/>
                </a:solidFill>
              </a:rPr>
              <a:t>area</a:t>
            </a:r>
            <a:r>
              <a:rPr lang="en-US" sz="1200" dirty="0"/>
              <a:t> and put us to the challenge of finding</a:t>
            </a:r>
          </a:p>
          <a:p>
            <a:pPr algn="ctr"/>
            <a:r>
              <a:rPr lang="en-US" sz="1200" dirty="0"/>
              <a:t> </a:t>
            </a:r>
            <a:r>
              <a:rPr lang="en-US" sz="1400" b="1" dirty="0">
                <a:solidFill>
                  <a:srgbClr val="0070C0"/>
                </a:solidFill>
              </a:rPr>
              <a:t>a better way</a:t>
            </a:r>
          </a:p>
          <a:p>
            <a:pPr algn="ctr"/>
            <a:r>
              <a:rPr lang="en-US" sz="1400" dirty="0">
                <a:solidFill>
                  <a:srgbClr val="0070C0"/>
                </a:solidFill>
              </a:rPr>
              <a:t> </a:t>
            </a:r>
            <a:r>
              <a:rPr lang="en-US" sz="1200" dirty="0"/>
              <a:t>to make your parts!!.</a:t>
            </a:r>
          </a:p>
        </p:txBody>
      </p:sp>
      <p:sp>
        <p:nvSpPr>
          <p:cNvPr id="26" name="TextBox 25"/>
          <p:cNvSpPr txBox="1"/>
          <p:nvPr/>
        </p:nvSpPr>
        <p:spPr>
          <a:xfrm>
            <a:off x="1684992" y="2035102"/>
            <a:ext cx="2703795" cy="923330"/>
          </a:xfrm>
          <a:prstGeom prst="rect">
            <a:avLst/>
          </a:prstGeom>
          <a:noFill/>
        </p:spPr>
        <p:txBody>
          <a:bodyPr wrap="square" rtlCol="0">
            <a:spAutoFit/>
          </a:bodyPr>
          <a:lstStyle/>
          <a:p>
            <a:pPr algn="ctr"/>
            <a:r>
              <a:rPr lang="en-US" sz="1400" b="1" i="1" dirty="0">
                <a:solidFill>
                  <a:srgbClr val="92D050"/>
                </a:solidFill>
              </a:rPr>
              <a:t>Website</a:t>
            </a:r>
            <a:r>
              <a:rPr lang="en-US" sz="1400" b="1" dirty="0">
                <a:solidFill>
                  <a:srgbClr val="92D050"/>
                </a:solidFill>
              </a:rPr>
              <a:t> </a:t>
            </a:r>
            <a:r>
              <a:rPr lang="en-US" b="1" dirty="0">
                <a:solidFill>
                  <a:srgbClr val="558ED5"/>
                </a:solidFill>
              </a:rPr>
              <a:t>Events </a:t>
            </a:r>
            <a:r>
              <a:rPr lang="en-US" sz="1200" b="1" dirty="0">
                <a:solidFill>
                  <a:srgbClr val="558ED5"/>
                </a:solidFill>
              </a:rPr>
              <a:t>&amp;</a:t>
            </a:r>
            <a:r>
              <a:rPr lang="en-US" b="1" dirty="0">
                <a:solidFill>
                  <a:srgbClr val="558ED5"/>
                </a:solidFill>
              </a:rPr>
              <a:t> Newsletter </a:t>
            </a:r>
            <a:r>
              <a:rPr lang="en-US" sz="1200" dirty="0"/>
              <a:t>section shows we are vitally involved in bringing the latest technologies to the NW. </a:t>
            </a:r>
          </a:p>
        </p:txBody>
      </p:sp>
      <p:sp>
        <p:nvSpPr>
          <p:cNvPr id="28" name="TextBox 27"/>
          <p:cNvSpPr txBox="1"/>
          <p:nvPr/>
        </p:nvSpPr>
        <p:spPr>
          <a:xfrm>
            <a:off x="4601672" y="1964157"/>
            <a:ext cx="1956879" cy="2400657"/>
          </a:xfrm>
          <a:prstGeom prst="rect">
            <a:avLst/>
          </a:prstGeom>
          <a:noFill/>
        </p:spPr>
        <p:txBody>
          <a:bodyPr wrap="square" rtlCol="0">
            <a:spAutoFit/>
          </a:bodyPr>
          <a:lstStyle/>
          <a:p>
            <a:pPr algn="ctr"/>
            <a:r>
              <a:rPr lang="en-US" b="1" dirty="0">
                <a:solidFill>
                  <a:srgbClr val="92D050"/>
                </a:solidFill>
              </a:rPr>
              <a:t>Runoffs</a:t>
            </a:r>
            <a:r>
              <a:rPr lang="en-US" b="1" dirty="0">
                <a:solidFill>
                  <a:srgbClr val="558ED5"/>
                </a:solidFill>
              </a:rPr>
              <a:t> </a:t>
            </a:r>
            <a:r>
              <a:rPr lang="en-US" sz="1100" b="1" dirty="0">
                <a:solidFill>
                  <a:srgbClr val="558ED5"/>
                </a:solidFill>
              </a:rPr>
              <a:t>this </a:t>
            </a:r>
            <a:r>
              <a:rPr lang="en-US" sz="1600" b="1" dirty="0">
                <a:solidFill>
                  <a:srgbClr val="558ED5"/>
                </a:solidFill>
              </a:rPr>
              <a:t>Quarter:</a:t>
            </a:r>
          </a:p>
          <a:p>
            <a:pPr algn="ctr"/>
            <a:r>
              <a:rPr lang="en-US" b="1" dirty="0">
                <a:solidFill>
                  <a:srgbClr val="FFC000"/>
                </a:solidFill>
              </a:rPr>
              <a:t>Fermat</a:t>
            </a:r>
            <a:r>
              <a:rPr lang="en-US" b="1" dirty="0"/>
              <a:t> </a:t>
            </a:r>
            <a:r>
              <a:rPr lang="en-US" dirty="0"/>
              <a:t>Prague</a:t>
            </a:r>
          </a:p>
          <a:p>
            <a:pPr algn="ctr"/>
            <a:r>
              <a:rPr lang="en-US" sz="1400" dirty="0"/>
              <a:t>43’ Travelling Column HMB w Head Changer</a:t>
            </a:r>
          </a:p>
          <a:p>
            <a:pPr algn="ctr"/>
            <a:r>
              <a:rPr lang="en-US" b="1" dirty="0">
                <a:solidFill>
                  <a:srgbClr val="FFC000"/>
                </a:solidFill>
              </a:rPr>
              <a:t>Chiron</a:t>
            </a:r>
            <a:r>
              <a:rPr lang="en-US" b="1" dirty="0">
                <a:solidFill>
                  <a:schemeClr val="accent6">
                    <a:lumMod val="75000"/>
                  </a:schemeClr>
                </a:solidFill>
              </a:rPr>
              <a:t> </a:t>
            </a:r>
            <a:r>
              <a:rPr lang="en-US" dirty="0"/>
              <a:t>Tuttlingen</a:t>
            </a:r>
          </a:p>
          <a:p>
            <a:pPr algn="ctr"/>
            <a:r>
              <a:rPr lang="en-US" sz="1400" dirty="0"/>
              <a:t>6m Bed Mill</a:t>
            </a:r>
          </a:p>
          <a:p>
            <a:pPr algn="ctr"/>
            <a:r>
              <a:rPr lang="en-US" b="1" dirty="0">
                <a:solidFill>
                  <a:srgbClr val="FFC000"/>
                </a:solidFill>
              </a:rPr>
              <a:t>Fryer </a:t>
            </a:r>
            <a:r>
              <a:rPr lang="en-US" dirty="0"/>
              <a:t>New York</a:t>
            </a:r>
          </a:p>
          <a:p>
            <a:pPr algn="ctr"/>
            <a:r>
              <a:rPr lang="en-US" sz="1400" dirty="0"/>
              <a:t>Two 5 Axis Mills</a:t>
            </a:r>
          </a:p>
          <a:p>
            <a:r>
              <a:rPr lang="en-US" dirty="0"/>
              <a:t>  </a:t>
            </a:r>
          </a:p>
        </p:txBody>
      </p:sp>
      <p:pic>
        <p:nvPicPr>
          <p:cNvPr id="2" name="Picture 1" descr="Machines &amp; Mathods  full log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128" y="-313017"/>
            <a:ext cx="6474650" cy="1692021"/>
          </a:xfrm>
          <a:prstGeom prst="rect">
            <a:avLst/>
          </a:prstGeom>
        </p:spPr>
      </p:pic>
      <p:sp>
        <p:nvSpPr>
          <p:cNvPr id="29" name="TextBox 28"/>
          <p:cNvSpPr txBox="1"/>
          <p:nvPr/>
        </p:nvSpPr>
        <p:spPr>
          <a:xfrm>
            <a:off x="152858" y="882303"/>
            <a:ext cx="6649726" cy="923330"/>
          </a:xfrm>
          <a:prstGeom prst="rect">
            <a:avLst/>
          </a:prstGeom>
          <a:noFill/>
          <a:effectLst>
            <a:innerShdw blurRad="63500" dist="50800" dir="2700000">
              <a:prstClr val="black">
                <a:alpha val="50000"/>
              </a:prstClr>
            </a:innerShdw>
          </a:effectLst>
        </p:spPr>
        <p:txBody>
          <a:bodyPr wrap="square" rtlCol="0">
            <a:spAutoFit/>
          </a:bodyPr>
          <a:lstStyle/>
          <a:p>
            <a:r>
              <a:rPr lang="en-US" b="1" dirty="0"/>
              <a:t>CHECK OUT OUR NEW WEBSIT</a:t>
            </a:r>
            <a:r>
              <a:rPr lang="en-US" b="1" dirty="0">
                <a:solidFill>
                  <a:srgbClr val="000000"/>
                </a:solidFill>
              </a:rPr>
              <a:t>E: </a:t>
            </a:r>
            <a:r>
              <a:rPr lang="en-US" b="1" dirty="0">
                <a:solidFill>
                  <a:srgbClr val="113C6F"/>
                </a:solidFill>
                <a:hlinkClick r:id="rId3"/>
              </a:rPr>
              <a:t>machinesandmethods.com</a:t>
            </a:r>
            <a:endParaRPr lang="en-US" b="1" dirty="0">
              <a:solidFill>
                <a:srgbClr val="113C6F"/>
              </a:solidFill>
            </a:endParaRPr>
          </a:p>
          <a:p>
            <a:r>
              <a:rPr lang="en-US" sz="1200" dirty="0"/>
              <a:t>for a wide range of </a:t>
            </a:r>
            <a:r>
              <a:rPr lang="en-US" sz="1200" b="1" dirty="0"/>
              <a:t>products</a:t>
            </a:r>
            <a:r>
              <a:rPr lang="en-US" sz="1200" dirty="0"/>
              <a:t> offering solutions to your manufacturing needs for 2016 and beyond.</a:t>
            </a:r>
          </a:p>
          <a:p>
            <a:r>
              <a:rPr lang="en-US" sz="2400" b="1" dirty="0">
                <a:solidFill>
                  <a:srgbClr val="6699FF"/>
                </a:solidFill>
                <a:effectLst>
                  <a:glow rad="127000">
                    <a:srgbClr val="FFFF00"/>
                  </a:glow>
                </a:effectLst>
                <a:latin typeface="Tekton Pro Ext" panose="020F0605020208020904" pitchFamily="34" charset="0"/>
              </a:rPr>
              <a:t>THE CUTTING EDGE  </a:t>
            </a:r>
            <a:r>
              <a:rPr lang="en-US" sz="1600" b="1" i="1" dirty="0">
                <a:solidFill>
                  <a:schemeClr val="tx2">
                    <a:lumMod val="50000"/>
                  </a:schemeClr>
                </a:solidFill>
                <a:effectLst>
                  <a:glow rad="127000">
                    <a:srgbClr val="FFFF00"/>
                  </a:glow>
                </a:effectLst>
                <a:latin typeface="Tekton Pro Ext" panose="020F0605020208020904" pitchFamily="34" charset="0"/>
              </a:rPr>
              <a:t>Newsletter</a:t>
            </a:r>
            <a:r>
              <a:rPr lang="en-US" sz="1600" b="1" dirty="0">
                <a:solidFill>
                  <a:schemeClr val="tx2">
                    <a:lumMod val="50000"/>
                  </a:schemeClr>
                </a:solidFill>
                <a:effectLst>
                  <a:glow rad="127000">
                    <a:srgbClr val="FFFF00"/>
                  </a:glow>
                </a:effectLst>
                <a:latin typeface="Tekton Pro Ext" panose="020F0605020208020904" pitchFamily="34" charset="0"/>
              </a:rPr>
              <a:t>  </a:t>
            </a:r>
            <a:r>
              <a:rPr lang="en-US" sz="1600" b="1" dirty="0">
                <a:solidFill>
                  <a:schemeClr val="tx2">
                    <a:lumMod val="75000"/>
                  </a:schemeClr>
                </a:solidFill>
                <a:effectLst>
                  <a:glow rad="127000">
                    <a:srgbClr val="FFFF00"/>
                  </a:glow>
                </a:effectLst>
                <a:latin typeface="Tekton Pro Ext" panose="020F0605020208020904" pitchFamily="34" charset="0"/>
              </a:rPr>
              <a:t>   </a:t>
            </a:r>
            <a:r>
              <a:rPr lang="en-US" sz="1600" b="1" dirty="0">
                <a:solidFill>
                  <a:schemeClr val="tx2">
                    <a:lumMod val="60000"/>
                    <a:lumOff val="40000"/>
                  </a:schemeClr>
                </a:solidFill>
                <a:effectLst>
                  <a:glow rad="127000">
                    <a:srgbClr val="FFFF00"/>
                  </a:glow>
                </a:effectLst>
                <a:latin typeface="Tekton Pro Ext" panose="020F0605020208020904" pitchFamily="34" charset="0"/>
              </a:rPr>
              <a:t>March 2016</a:t>
            </a:r>
          </a:p>
        </p:txBody>
      </p:sp>
      <p:sp>
        <p:nvSpPr>
          <p:cNvPr id="3" name="TextBox 2"/>
          <p:cNvSpPr txBox="1"/>
          <p:nvPr/>
        </p:nvSpPr>
        <p:spPr>
          <a:xfrm>
            <a:off x="-5388674" y="-48852"/>
            <a:ext cx="5356567" cy="923330"/>
          </a:xfrm>
          <a:prstGeom prst="rect">
            <a:avLst/>
          </a:prstGeom>
          <a:noFill/>
        </p:spPr>
        <p:txBody>
          <a:bodyPr wrap="square" rtlCol="0">
            <a:spAutoFit/>
          </a:bodyPr>
          <a:lstStyle/>
          <a:p>
            <a:r>
              <a:rPr lang="en-US" dirty="0"/>
              <a:t> </a:t>
            </a:r>
          </a:p>
          <a:p>
            <a:r>
              <a:rPr lang="en-US" dirty="0"/>
              <a:t> </a:t>
            </a:r>
          </a:p>
          <a:p>
            <a:r>
              <a:rPr lang="en-US" dirty="0"/>
              <a:t> </a:t>
            </a:r>
          </a:p>
        </p:txBody>
      </p:sp>
      <p:pic>
        <p:nvPicPr>
          <p:cNvPr id="25" name="Picture 24"/>
          <p:cNvPicPr>
            <a:picLocks noChangeAspect="1"/>
          </p:cNvPicPr>
          <p:nvPr/>
        </p:nvPicPr>
        <p:blipFill>
          <a:blip r:embed="rId4"/>
          <a:stretch>
            <a:fillRect/>
          </a:stretch>
        </p:blipFill>
        <p:spPr>
          <a:xfrm>
            <a:off x="1346762" y="3980406"/>
            <a:ext cx="3490437" cy="2612360"/>
          </a:xfrm>
          <a:prstGeom prst="rect">
            <a:avLst/>
          </a:prstGeom>
          <a:ln>
            <a:noFill/>
          </a:ln>
          <a:effectLst>
            <a:softEdge rad="112500"/>
          </a:effectLst>
        </p:spPr>
      </p:pic>
      <p:sp>
        <p:nvSpPr>
          <p:cNvPr id="14" name="TextBox 13"/>
          <p:cNvSpPr txBox="1"/>
          <p:nvPr/>
        </p:nvSpPr>
        <p:spPr>
          <a:xfrm>
            <a:off x="107709" y="7765389"/>
            <a:ext cx="5620429" cy="1115852"/>
          </a:xfrm>
          <a:prstGeom prst="rect">
            <a:avLst/>
          </a:prstGeom>
          <a:noFill/>
        </p:spPr>
        <p:txBody>
          <a:bodyPr wrap="square" rtlCol="0">
            <a:spAutoFit/>
          </a:bodyPr>
          <a:lstStyle/>
          <a:p>
            <a:r>
              <a:rPr lang="en-US" i="1" dirty="0"/>
              <a:t>     </a:t>
            </a:r>
            <a:r>
              <a:rPr lang="en-US" sz="1600" i="1" dirty="0"/>
              <a:t>Cell</a:t>
            </a:r>
            <a:r>
              <a:rPr lang="en-US" sz="1600" dirty="0"/>
              <a:t> </a:t>
            </a:r>
            <a:r>
              <a:rPr lang="en-US" sz="1600" b="1" dirty="0"/>
              <a:t>425 444 1656</a:t>
            </a:r>
            <a:r>
              <a:rPr lang="en-US" sz="1600" dirty="0"/>
              <a:t> </a:t>
            </a:r>
            <a:r>
              <a:rPr lang="en-US" sz="1600" b="1" dirty="0">
                <a:solidFill>
                  <a:schemeClr val="accent1"/>
                </a:solidFill>
              </a:rPr>
              <a:t>tony</a:t>
            </a:r>
            <a:r>
              <a:rPr lang="en-US" sz="1600" dirty="0"/>
              <a:t>@machinesandmethods.com</a:t>
            </a:r>
          </a:p>
          <a:p>
            <a:r>
              <a:rPr lang="en-US" sz="1600" b="1" dirty="0"/>
              <a:t>            425 681 8280 </a:t>
            </a:r>
            <a:r>
              <a:rPr lang="en-US" sz="1600" b="1" dirty="0">
                <a:solidFill>
                  <a:schemeClr val="accent1"/>
                </a:solidFill>
              </a:rPr>
              <a:t>arif</a:t>
            </a:r>
            <a:r>
              <a:rPr lang="en-US" sz="1600" dirty="0"/>
              <a:t>@machinesandmethods.com</a:t>
            </a:r>
          </a:p>
          <a:p>
            <a:r>
              <a:rPr lang="en-US" sz="1600" dirty="0"/>
              <a:t>            </a:t>
            </a:r>
            <a:r>
              <a:rPr lang="en-US" sz="1600" b="1" dirty="0"/>
              <a:t>503 544 9502 </a:t>
            </a:r>
            <a:r>
              <a:rPr lang="en-US" sz="1600" b="1" dirty="0">
                <a:solidFill>
                  <a:schemeClr val="accent1"/>
                </a:solidFill>
              </a:rPr>
              <a:t>james</a:t>
            </a:r>
            <a:r>
              <a:rPr lang="en-US" sz="1600" dirty="0"/>
              <a:t>@machinesandmethods.com</a:t>
            </a:r>
          </a:p>
          <a:p>
            <a:r>
              <a:rPr lang="en-US" sz="1600" b="1" dirty="0"/>
              <a:t> </a:t>
            </a:r>
            <a:r>
              <a:rPr lang="en-US" sz="1600" i="1" dirty="0"/>
              <a:t>Office</a:t>
            </a:r>
            <a:r>
              <a:rPr lang="en-US" sz="1600" b="1" dirty="0"/>
              <a:t> 425 746 1656 </a:t>
            </a:r>
            <a:r>
              <a:rPr lang="en-US" sz="1600" b="1" dirty="0">
                <a:solidFill>
                  <a:schemeClr val="accent1"/>
                </a:solidFill>
              </a:rPr>
              <a:t>marlene</a:t>
            </a:r>
            <a:r>
              <a:rPr lang="en-US" sz="1600" dirty="0"/>
              <a:t>@machinesandmethods.com </a:t>
            </a:r>
          </a:p>
        </p:txBody>
      </p:sp>
      <p:sp>
        <p:nvSpPr>
          <p:cNvPr id="18" name="TextBox 17"/>
          <p:cNvSpPr txBox="1"/>
          <p:nvPr/>
        </p:nvSpPr>
        <p:spPr>
          <a:xfrm>
            <a:off x="345903" y="7449078"/>
            <a:ext cx="6286227" cy="369332"/>
          </a:xfrm>
          <a:prstGeom prst="rect">
            <a:avLst/>
          </a:prstGeom>
          <a:noFill/>
        </p:spPr>
        <p:txBody>
          <a:bodyPr wrap="square" rtlCol="0">
            <a:spAutoFit/>
          </a:bodyPr>
          <a:lstStyle/>
          <a:p>
            <a:r>
              <a:rPr lang="en-US" b="1" dirty="0">
                <a:solidFill>
                  <a:schemeClr val="accent6">
                    <a:lumMod val="75000"/>
                  </a:schemeClr>
                </a:solidFill>
              </a:rPr>
              <a:t>Don’t Miss our SME Tech Talk </a:t>
            </a:r>
            <a:r>
              <a:rPr lang="en-US" b="1" dirty="0">
                <a:solidFill>
                  <a:srgbClr val="92D050"/>
                </a:solidFill>
              </a:rPr>
              <a:t>See Page 2 </a:t>
            </a:r>
            <a:r>
              <a:rPr lang="en-US" b="1" dirty="0">
                <a:solidFill>
                  <a:schemeClr val="accent6">
                    <a:lumMod val="75000"/>
                  </a:schemeClr>
                </a:solidFill>
              </a:rPr>
              <a:t>Meet and Eat Pizza</a:t>
            </a:r>
          </a:p>
        </p:txBody>
      </p:sp>
      <p:sp>
        <p:nvSpPr>
          <p:cNvPr id="19" name="TextBox 18"/>
          <p:cNvSpPr txBox="1"/>
          <p:nvPr/>
        </p:nvSpPr>
        <p:spPr>
          <a:xfrm>
            <a:off x="4844668" y="7889209"/>
            <a:ext cx="1787462" cy="646331"/>
          </a:xfrm>
          <a:prstGeom prst="rect">
            <a:avLst/>
          </a:prstGeom>
          <a:noFill/>
        </p:spPr>
        <p:txBody>
          <a:bodyPr wrap="square" rtlCol="0">
            <a:spAutoFit/>
          </a:bodyPr>
          <a:lstStyle/>
          <a:p>
            <a:pPr algn="ctr"/>
            <a:r>
              <a:rPr lang="en-US" b="1" dirty="0">
                <a:solidFill>
                  <a:schemeClr val="tx2">
                    <a:lumMod val="60000"/>
                    <a:lumOff val="40000"/>
                  </a:schemeClr>
                </a:solidFill>
              </a:rPr>
              <a:t>‘when you need a better way!’</a:t>
            </a:r>
          </a:p>
        </p:txBody>
      </p:sp>
      <p:sp>
        <p:nvSpPr>
          <p:cNvPr id="22" name="Rectangle 21"/>
          <p:cNvSpPr/>
          <p:nvPr/>
        </p:nvSpPr>
        <p:spPr>
          <a:xfrm>
            <a:off x="107709" y="3496742"/>
            <a:ext cx="1448713" cy="646331"/>
          </a:xfrm>
          <a:prstGeom prst="rect">
            <a:avLst/>
          </a:prstGeom>
        </p:spPr>
        <p:txBody>
          <a:bodyPr wrap="square">
            <a:spAutoFit/>
          </a:bodyPr>
          <a:lstStyle/>
          <a:p>
            <a:pPr algn="ctr"/>
            <a:r>
              <a:rPr lang="en-US" b="1" dirty="0">
                <a:solidFill>
                  <a:srgbClr val="92D050"/>
                </a:solidFill>
              </a:rPr>
              <a:t>Install’s</a:t>
            </a:r>
          </a:p>
          <a:p>
            <a:pPr algn="ctr"/>
            <a:r>
              <a:rPr lang="en-US" b="1" dirty="0">
                <a:solidFill>
                  <a:srgbClr val="558ED5"/>
                </a:solidFill>
              </a:rPr>
              <a:t>this Quarter</a:t>
            </a:r>
          </a:p>
        </p:txBody>
      </p:sp>
      <p:sp>
        <p:nvSpPr>
          <p:cNvPr id="5" name="TextBox 4"/>
          <p:cNvSpPr txBox="1"/>
          <p:nvPr/>
        </p:nvSpPr>
        <p:spPr>
          <a:xfrm>
            <a:off x="4676737" y="4334398"/>
            <a:ext cx="1950041" cy="3139321"/>
          </a:xfrm>
          <a:prstGeom prst="rect">
            <a:avLst/>
          </a:prstGeom>
          <a:noFill/>
        </p:spPr>
        <p:txBody>
          <a:bodyPr wrap="square" rtlCol="0">
            <a:spAutoFit/>
          </a:bodyPr>
          <a:lstStyle/>
          <a:p>
            <a:r>
              <a:rPr lang="en-US" sz="2000" b="1" dirty="0">
                <a:solidFill>
                  <a:srgbClr val="92D050"/>
                </a:solidFill>
              </a:rPr>
              <a:t>Automation</a:t>
            </a:r>
          </a:p>
          <a:p>
            <a:pPr marL="285750" indent="-285750">
              <a:buFont typeface="Arial" panose="020B0604020202020204" pitchFamily="34" charset="0"/>
              <a:buChar char="•"/>
            </a:pPr>
            <a:r>
              <a:rPr lang="en-US" sz="1400" dirty="0"/>
              <a:t>Material Handling</a:t>
            </a:r>
          </a:p>
          <a:p>
            <a:pPr marL="285750" indent="-285750">
              <a:buFont typeface="Arial" panose="020B0604020202020204" pitchFamily="34" charset="0"/>
              <a:buChar char="•"/>
            </a:pPr>
            <a:r>
              <a:rPr lang="en-US" sz="1400" dirty="0"/>
              <a:t>Pallet Systems</a:t>
            </a:r>
          </a:p>
          <a:p>
            <a:pPr marL="285750" indent="-285750">
              <a:buFont typeface="Arial" panose="020B0604020202020204" pitchFamily="34" charset="0"/>
              <a:buChar char="•"/>
            </a:pPr>
            <a:r>
              <a:rPr lang="en-US" sz="1400" dirty="0"/>
              <a:t>Robotic Loading</a:t>
            </a:r>
          </a:p>
          <a:p>
            <a:pPr marL="285750" indent="-285750">
              <a:buFont typeface="Arial" panose="020B0604020202020204" pitchFamily="34" charset="0"/>
              <a:buChar char="•"/>
            </a:pPr>
            <a:r>
              <a:rPr lang="en-US" sz="1400" dirty="0"/>
              <a:t>Automatic Deburr</a:t>
            </a:r>
          </a:p>
          <a:p>
            <a:pPr marL="285750" indent="-285750">
              <a:buFont typeface="Arial" panose="020B0604020202020204" pitchFamily="34" charset="0"/>
              <a:buChar char="•"/>
            </a:pPr>
            <a:r>
              <a:rPr lang="en-US" sz="1400" dirty="0"/>
              <a:t>Turnkey</a:t>
            </a:r>
          </a:p>
          <a:p>
            <a:pPr marL="285750" indent="-285750">
              <a:buFont typeface="Arial" panose="020B0604020202020204" pitchFamily="34" charset="0"/>
              <a:buChar char="•"/>
            </a:pPr>
            <a:r>
              <a:rPr lang="en-US" sz="1400" dirty="0"/>
              <a:t>Automatic Vises &amp; Fixtures</a:t>
            </a:r>
          </a:p>
          <a:p>
            <a:r>
              <a:rPr lang="en-US" sz="1600" b="1" dirty="0">
                <a:solidFill>
                  <a:srgbClr val="92D050"/>
                </a:solidFill>
              </a:rPr>
              <a:t>Just give us a call or email your request and we will provide you with a good solution.</a:t>
            </a:r>
            <a:endParaRPr lang="en-US" sz="1600" dirty="0"/>
          </a:p>
        </p:txBody>
      </p:sp>
      <p:sp>
        <p:nvSpPr>
          <p:cNvPr id="16" name="TextBox 15"/>
          <p:cNvSpPr txBox="1"/>
          <p:nvPr/>
        </p:nvSpPr>
        <p:spPr>
          <a:xfrm>
            <a:off x="5328745" y="8535541"/>
            <a:ext cx="1254162" cy="369332"/>
          </a:xfrm>
          <a:prstGeom prst="rect">
            <a:avLst/>
          </a:prstGeom>
          <a:noFill/>
        </p:spPr>
        <p:txBody>
          <a:bodyPr wrap="square" rtlCol="0">
            <a:spAutoFit/>
          </a:bodyPr>
          <a:lstStyle/>
          <a:p>
            <a:r>
              <a:rPr lang="en-US" dirty="0"/>
              <a:t>Page 1 of 2</a:t>
            </a:r>
          </a:p>
        </p:txBody>
      </p:sp>
      <p:sp>
        <p:nvSpPr>
          <p:cNvPr id="20" name="TextBox 19"/>
          <p:cNvSpPr txBox="1"/>
          <p:nvPr/>
        </p:nvSpPr>
        <p:spPr>
          <a:xfrm>
            <a:off x="1564338" y="3005588"/>
            <a:ext cx="2958502" cy="307777"/>
          </a:xfrm>
          <a:prstGeom prst="rect">
            <a:avLst/>
          </a:prstGeom>
          <a:noFill/>
        </p:spPr>
        <p:txBody>
          <a:bodyPr wrap="square" rtlCol="0">
            <a:spAutoFit/>
          </a:bodyPr>
          <a:lstStyle/>
          <a:p>
            <a:r>
              <a:rPr lang="en-US" sz="1400" dirty="0">
                <a:solidFill>
                  <a:schemeClr val="bg2">
                    <a:lumMod val="50000"/>
                  </a:schemeClr>
                </a:solidFill>
              </a:rPr>
              <a:t>Thanks to all for a good first Quarter!</a:t>
            </a:r>
          </a:p>
        </p:txBody>
      </p:sp>
    </p:spTree>
    <p:extLst>
      <p:ext uri="{BB962C8B-B14F-4D97-AF65-F5344CB8AC3E}">
        <p14:creationId xmlns:p14="http://schemas.microsoft.com/office/powerpoint/2010/main" val="161314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rot="5400000">
            <a:off x="7320494" y="-19227"/>
            <a:ext cx="1308939" cy="1381225"/>
          </a:xfrm>
          <a:prstGeom prst="rect">
            <a:avLst/>
          </a:prstGeom>
          <a:solidFill>
            <a:schemeClr val="bg1"/>
          </a:solidFill>
          <a:ln w="28575" cmpd="sng">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13" name="TextBox 12"/>
          <p:cNvSpPr txBox="1"/>
          <p:nvPr/>
        </p:nvSpPr>
        <p:spPr>
          <a:xfrm>
            <a:off x="-32107" y="3129368"/>
            <a:ext cx="3368013" cy="369332"/>
          </a:xfrm>
          <a:prstGeom prst="rect">
            <a:avLst/>
          </a:prstGeom>
          <a:noFill/>
        </p:spPr>
        <p:txBody>
          <a:bodyPr wrap="square" rtlCol="0">
            <a:spAutoFit/>
          </a:bodyPr>
          <a:lstStyle/>
          <a:p>
            <a:pPr algn="ctr"/>
            <a:r>
              <a:rPr lang="en-US" sz="1400" b="1" dirty="0">
                <a:solidFill>
                  <a:srgbClr val="558ED5"/>
                </a:solidFill>
              </a:rPr>
              <a:t>March’s</a:t>
            </a:r>
            <a:r>
              <a:rPr lang="tr-TR" sz="1400" b="1" dirty="0">
                <a:solidFill>
                  <a:srgbClr val="558ED5"/>
                </a:solidFill>
              </a:rPr>
              <a:t> </a:t>
            </a:r>
            <a:r>
              <a:rPr lang="tr-TR" b="1" dirty="0">
                <a:solidFill>
                  <a:srgbClr val="92D050"/>
                </a:solidFill>
              </a:rPr>
              <a:t>FEATURED MACHINE</a:t>
            </a:r>
            <a:endParaRPr lang="en-US" dirty="0">
              <a:solidFill>
                <a:srgbClr val="92D050"/>
              </a:solidFill>
            </a:endParaRPr>
          </a:p>
        </p:txBody>
      </p:sp>
      <p:sp>
        <p:nvSpPr>
          <p:cNvPr id="17" name="TextBox 16"/>
          <p:cNvSpPr txBox="1"/>
          <p:nvPr/>
        </p:nvSpPr>
        <p:spPr>
          <a:xfrm>
            <a:off x="-1" y="3395604"/>
            <a:ext cx="6858001" cy="2123658"/>
          </a:xfrm>
          <a:prstGeom prst="rect">
            <a:avLst/>
          </a:prstGeom>
          <a:noFill/>
        </p:spPr>
        <p:txBody>
          <a:bodyPr wrap="square" rtlCol="0">
            <a:spAutoFit/>
          </a:bodyPr>
          <a:lstStyle/>
          <a:p>
            <a:r>
              <a:rPr lang="en-US" sz="1600" dirty="0"/>
              <a:t>$200K won’t get you much these days, but </a:t>
            </a:r>
            <a:r>
              <a:rPr lang="en-US" sz="1600" b="1" dirty="0"/>
              <a:t>$176,900 </a:t>
            </a:r>
            <a:r>
              <a:rPr lang="en-US" sz="1600" dirty="0">
                <a:solidFill>
                  <a:srgbClr val="0070C0"/>
                </a:solidFill>
              </a:rPr>
              <a:t>will!</a:t>
            </a:r>
          </a:p>
          <a:p>
            <a:endParaRPr lang="en-US" sz="1600" dirty="0">
              <a:solidFill>
                <a:srgbClr val="0070C0"/>
              </a:solidFill>
            </a:endParaRPr>
          </a:p>
          <a:p>
            <a:r>
              <a:rPr lang="en-US" sz="1600" dirty="0"/>
              <a:t>We have sold 6 machines from </a:t>
            </a:r>
            <a:r>
              <a:rPr lang="en-US" sz="1600" dirty="0">
                <a:solidFill>
                  <a:schemeClr val="accent6">
                    <a:lumMod val="75000"/>
                  </a:schemeClr>
                </a:solidFill>
              </a:rPr>
              <a:t>Absolute</a:t>
            </a:r>
            <a:r>
              <a:rPr lang="en-US" sz="1600" dirty="0"/>
              <a:t> including their latest </a:t>
            </a:r>
            <a:r>
              <a:rPr lang="en-US" sz="1600" i="1" dirty="0"/>
              <a:t>You Ji,  Johnford &amp; AccueteX</a:t>
            </a:r>
            <a:r>
              <a:rPr lang="en-US" sz="1600" dirty="0"/>
              <a:t> product lines. Check the specs on the Tong Tai SH-4000 below to find out why Absolute machines are the best for technology, price, performance &amp; customer satisfaction.</a:t>
            </a:r>
          </a:p>
          <a:p>
            <a:pPr algn="just"/>
            <a:r>
              <a:rPr lang="en-US" dirty="0"/>
              <a:t>                                              </a:t>
            </a:r>
          </a:p>
          <a:p>
            <a:endParaRPr lang="en-US" dirty="0"/>
          </a:p>
        </p:txBody>
      </p:sp>
      <p:sp>
        <p:nvSpPr>
          <p:cNvPr id="27" name="TextBox 26"/>
          <p:cNvSpPr txBox="1"/>
          <p:nvPr/>
        </p:nvSpPr>
        <p:spPr>
          <a:xfrm>
            <a:off x="-32853" y="43480"/>
            <a:ext cx="3238508" cy="923330"/>
          </a:xfrm>
          <a:prstGeom prst="rect">
            <a:avLst/>
          </a:prstGeom>
          <a:noFill/>
        </p:spPr>
        <p:txBody>
          <a:bodyPr wrap="square" rtlCol="0">
            <a:spAutoFit/>
          </a:bodyPr>
          <a:lstStyle/>
          <a:p>
            <a:pPr algn="ctr"/>
            <a:r>
              <a:rPr lang="en-US" b="1" dirty="0">
                <a:solidFill>
                  <a:srgbClr val="558ED5"/>
                </a:solidFill>
              </a:rPr>
              <a:t>SME Event </a:t>
            </a:r>
            <a:r>
              <a:rPr lang="en-US" b="1" dirty="0"/>
              <a:t>Seattle </a:t>
            </a:r>
            <a:r>
              <a:rPr lang="en-US" b="1" dirty="0">
                <a:solidFill>
                  <a:schemeClr val="accent6">
                    <a:lumMod val="75000"/>
                  </a:schemeClr>
                </a:solidFill>
              </a:rPr>
              <a:t>March 17</a:t>
            </a:r>
            <a:r>
              <a:rPr lang="en-US" b="1" baseline="30000" dirty="0">
                <a:solidFill>
                  <a:schemeClr val="accent6">
                    <a:lumMod val="75000"/>
                  </a:schemeClr>
                </a:solidFill>
              </a:rPr>
              <a:t>th </a:t>
            </a:r>
            <a:endParaRPr lang="en-US" b="1" dirty="0">
              <a:solidFill>
                <a:schemeClr val="accent6">
                  <a:lumMod val="75000"/>
                </a:schemeClr>
              </a:solidFill>
            </a:endParaRPr>
          </a:p>
          <a:p>
            <a:pPr algn="ctr"/>
            <a:r>
              <a:rPr lang="en-US" sz="1600" b="1" dirty="0">
                <a:solidFill>
                  <a:schemeClr val="accent6">
                    <a:lumMod val="75000"/>
                  </a:schemeClr>
                </a:solidFill>
              </a:rPr>
              <a:t>Thursday 6pm</a:t>
            </a:r>
          </a:p>
          <a:p>
            <a:pPr algn="ctr"/>
            <a:r>
              <a:rPr lang="en-US" b="1" dirty="0">
                <a:solidFill>
                  <a:schemeClr val="accent6">
                    <a:lumMod val="75000"/>
                  </a:schemeClr>
                </a:solidFill>
              </a:rPr>
              <a:t> </a:t>
            </a:r>
            <a:r>
              <a:rPr lang="en-US" b="1" dirty="0">
                <a:solidFill>
                  <a:srgbClr val="0070C0"/>
                </a:solidFill>
              </a:rPr>
              <a:t>Zero Point Tooling</a:t>
            </a:r>
            <a:endParaRPr lang="en-US" b="1" dirty="0">
              <a:solidFill>
                <a:srgbClr val="FFC000"/>
              </a:solidFill>
            </a:endParaRPr>
          </a:p>
        </p:txBody>
      </p:sp>
      <p:sp>
        <p:nvSpPr>
          <p:cNvPr id="14" name="TextBox 13"/>
          <p:cNvSpPr txBox="1"/>
          <p:nvPr/>
        </p:nvSpPr>
        <p:spPr>
          <a:xfrm>
            <a:off x="28103" y="7826707"/>
            <a:ext cx="5710296" cy="1107996"/>
          </a:xfrm>
          <a:prstGeom prst="rect">
            <a:avLst/>
          </a:prstGeom>
          <a:noFill/>
        </p:spPr>
        <p:txBody>
          <a:bodyPr wrap="square" rtlCol="0">
            <a:spAutoFit/>
          </a:bodyPr>
          <a:lstStyle/>
          <a:p>
            <a:r>
              <a:rPr lang="en-US" i="1" dirty="0"/>
              <a:t>     </a:t>
            </a:r>
            <a:r>
              <a:rPr lang="en-US" sz="1600" i="1" dirty="0"/>
              <a:t>Cell</a:t>
            </a:r>
            <a:r>
              <a:rPr lang="en-US" sz="1600" dirty="0"/>
              <a:t> </a:t>
            </a:r>
            <a:r>
              <a:rPr lang="en-US" sz="1600" b="1" dirty="0"/>
              <a:t>425 444 1656</a:t>
            </a:r>
            <a:r>
              <a:rPr lang="en-US" sz="1600" dirty="0"/>
              <a:t> </a:t>
            </a:r>
            <a:r>
              <a:rPr lang="en-US" sz="1600" b="1" dirty="0">
                <a:solidFill>
                  <a:schemeClr val="accent1"/>
                </a:solidFill>
              </a:rPr>
              <a:t>tony</a:t>
            </a:r>
            <a:r>
              <a:rPr lang="en-US" sz="1600" dirty="0"/>
              <a:t>@machinesandmethods.com</a:t>
            </a:r>
          </a:p>
          <a:p>
            <a:r>
              <a:rPr lang="en-US" sz="1600" b="1" dirty="0"/>
              <a:t>            425 681 8280 </a:t>
            </a:r>
            <a:r>
              <a:rPr lang="en-US" sz="1600" b="1" dirty="0">
                <a:solidFill>
                  <a:schemeClr val="accent1"/>
                </a:solidFill>
              </a:rPr>
              <a:t>arif</a:t>
            </a:r>
            <a:r>
              <a:rPr lang="en-US" sz="1600" dirty="0"/>
              <a:t>@machinesandmethods.com</a:t>
            </a:r>
          </a:p>
          <a:p>
            <a:r>
              <a:rPr lang="en-US" sz="1600" dirty="0"/>
              <a:t>            </a:t>
            </a:r>
            <a:r>
              <a:rPr lang="en-US" sz="1600" b="1" dirty="0"/>
              <a:t>503 544 9502 </a:t>
            </a:r>
            <a:r>
              <a:rPr lang="en-US" sz="1600" b="1" dirty="0">
                <a:solidFill>
                  <a:schemeClr val="accent1"/>
                </a:solidFill>
              </a:rPr>
              <a:t>james</a:t>
            </a:r>
            <a:r>
              <a:rPr lang="en-US" sz="1600" dirty="0"/>
              <a:t>@machinesandmethods.com</a:t>
            </a:r>
          </a:p>
          <a:p>
            <a:r>
              <a:rPr lang="en-US" sz="1600" b="1" dirty="0"/>
              <a:t> </a:t>
            </a:r>
            <a:r>
              <a:rPr lang="en-US" sz="1600" i="1" dirty="0"/>
              <a:t>Office</a:t>
            </a:r>
            <a:r>
              <a:rPr lang="en-US" sz="1600" b="1" dirty="0"/>
              <a:t> 425 746 1656 </a:t>
            </a:r>
            <a:r>
              <a:rPr lang="en-US" sz="1600" b="1" dirty="0">
                <a:solidFill>
                  <a:schemeClr val="accent1"/>
                </a:solidFill>
              </a:rPr>
              <a:t>marlene</a:t>
            </a:r>
            <a:r>
              <a:rPr lang="en-US" sz="1600" dirty="0"/>
              <a:t>@machinesandmethods.com </a:t>
            </a:r>
          </a:p>
        </p:txBody>
      </p:sp>
      <p:sp>
        <p:nvSpPr>
          <p:cNvPr id="18" name="TextBox 17"/>
          <p:cNvSpPr txBox="1"/>
          <p:nvPr/>
        </p:nvSpPr>
        <p:spPr>
          <a:xfrm>
            <a:off x="588578" y="7430815"/>
            <a:ext cx="1062576" cy="210206"/>
          </a:xfrm>
          <a:prstGeom prst="rect">
            <a:avLst/>
          </a:prstGeom>
          <a:noFill/>
        </p:spPr>
        <p:txBody>
          <a:bodyPr wrap="square" rtlCol="0">
            <a:spAutoFit/>
          </a:bodyPr>
          <a:lstStyle/>
          <a:p>
            <a:endParaRPr lang="en-US" dirty="0"/>
          </a:p>
        </p:txBody>
      </p:sp>
      <p:pic>
        <p:nvPicPr>
          <p:cNvPr id="1026" name="Picture 1" descr="http://absolutemachine.com/wp-content/uploads/2015/09/Tongtai-SH-4000-WebBann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3" y="4992300"/>
            <a:ext cx="6829897" cy="2834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p:nvPr/>
        </p:nvSpPr>
        <p:spPr>
          <a:xfrm>
            <a:off x="5027322" y="7951416"/>
            <a:ext cx="1787462" cy="646331"/>
          </a:xfrm>
          <a:prstGeom prst="rect">
            <a:avLst/>
          </a:prstGeom>
          <a:noFill/>
        </p:spPr>
        <p:txBody>
          <a:bodyPr wrap="square" rtlCol="0">
            <a:spAutoFit/>
          </a:bodyPr>
          <a:lstStyle/>
          <a:p>
            <a:pPr algn="ctr"/>
            <a:r>
              <a:rPr lang="en-US" b="1" dirty="0">
                <a:solidFill>
                  <a:schemeClr val="tx2">
                    <a:lumMod val="60000"/>
                    <a:lumOff val="40000"/>
                  </a:schemeClr>
                </a:solidFill>
              </a:rPr>
              <a:t>‘when you need a better way!’</a:t>
            </a:r>
          </a:p>
        </p:txBody>
      </p:sp>
      <p:sp>
        <p:nvSpPr>
          <p:cNvPr id="5" name="Rectangle 4"/>
          <p:cNvSpPr/>
          <p:nvPr/>
        </p:nvSpPr>
        <p:spPr>
          <a:xfrm>
            <a:off x="28102" y="819806"/>
            <a:ext cx="6829897" cy="2246769"/>
          </a:xfrm>
          <a:prstGeom prst="rect">
            <a:avLst/>
          </a:prstGeom>
        </p:spPr>
        <p:txBody>
          <a:bodyPr wrap="square">
            <a:spAutoFit/>
          </a:bodyPr>
          <a:lstStyle/>
          <a:p>
            <a:pPr algn="ctr" fontAlgn="t">
              <a:spcAft>
                <a:spcPts val="0"/>
              </a:spcAft>
            </a:pPr>
            <a:r>
              <a:rPr lang="en-US" sz="1200" b="1" dirty="0">
                <a:solidFill>
                  <a:srgbClr val="FFC000"/>
                </a:solidFill>
              </a:rPr>
              <a:t> </a:t>
            </a:r>
            <a:r>
              <a:rPr lang="en-US" sz="1400" b="1" dirty="0">
                <a:solidFill>
                  <a:srgbClr val="FFC000"/>
                </a:solidFill>
              </a:rPr>
              <a:t>Learn how, despite the incredible advances in manufacturing technology over the years, one of the most fundamental components, clamping technology, has been stagnant and slow to progress. Discover how improving clamping technology can lead to: improved efficiency in the manufacturing process, better reliability with more precise clamping, and increased flexibility with standardized &amp; automated change-overs.</a:t>
            </a:r>
          </a:p>
          <a:p>
            <a:pPr fontAlgn="t"/>
            <a:r>
              <a:rPr lang="en-US" sz="1000" spc="40" dirty="0">
                <a:solidFill>
                  <a:srgbClr val="333333"/>
                </a:solidFill>
                <a:latin typeface="Verdana" panose="020B0604030504040204" pitchFamily="34" charset="0"/>
              </a:rPr>
              <a:t> </a:t>
            </a:r>
            <a:endParaRPr lang="en-US" sz="1000" dirty="0">
              <a:solidFill>
                <a:srgbClr val="666666"/>
              </a:solidFill>
            </a:endParaRPr>
          </a:p>
          <a:p>
            <a:pPr fontAlgn="t"/>
            <a:r>
              <a:rPr lang="en-US" sz="1200" b="1" spc="40" dirty="0">
                <a:solidFill>
                  <a:schemeClr val="accent6">
                    <a:lumMod val="75000"/>
                  </a:schemeClr>
                </a:solidFill>
                <a:latin typeface="Verdana" panose="020B0604030504040204" pitchFamily="34" charset="0"/>
              </a:rPr>
              <a:t>Razzis Pizzeria</a:t>
            </a:r>
            <a:r>
              <a:rPr lang="en-US" sz="1200" spc="40" dirty="0">
                <a:solidFill>
                  <a:srgbClr val="333333"/>
                </a:solidFill>
                <a:latin typeface="Verdana" panose="020B0604030504040204" pitchFamily="34" charset="0"/>
              </a:rPr>
              <a:t> </a:t>
            </a:r>
            <a:r>
              <a:rPr lang="en-US" sz="1200" dirty="0">
                <a:solidFill>
                  <a:srgbClr val="666666"/>
                </a:solidFill>
                <a:latin typeface="Arial" panose="020B0604020202020204" pitchFamily="34" charset="0"/>
              </a:rPr>
              <a:t>8523 Greenwood Ave N, Seattle, </a:t>
            </a:r>
            <a:r>
              <a:rPr lang="en-US" sz="1200" b="1" spc="40" dirty="0">
                <a:solidFill>
                  <a:srgbClr val="333333"/>
                </a:solidFill>
                <a:latin typeface="Verdana" panose="020B0604030504040204" pitchFamily="34" charset="0"/>
              </a:rPr>
              <a:t>Cost:</a:t>
            </a:r>
            <a:r>
              <a:rPr lang="en-US" sz="1200" spc="40" dirty="0">
                <a:solidFill>
                  <a:srgbClr val="333333"/>
                </a:solidFill>
                <a:latin typeface="Verdana" panose="020B0604030504040204" pitchFamily="34" charset="0"/>
              </a:rPr>
              <a:t> Pizza &amp; soft drinks included $15 </a:t>
            </a:r>
            <a:r>
              <a:rPr lang="en-US" sz="1200" b="1" spc="40" dirty="0">
                <a:solidFill>
                  <a:srgbClr val="333333"/>
                </a:solidFill>
                <a:latin typeface="Verdana" panose="020B0604030504040204" pitchFamily="34" charset="0"/>
              </a:rPr>
              <a:t>Program:</a:t>
            </a:r>
            <a:r>
              <a:rPr lang="en-US" sz="1200" dirty="0">
                <a:solidFill>
                  <a:srgbClr val="666666"/>
                </a:solidFill>
              </a:rPr>
              <a:t> </a:t>
            </a:r>
            <a:r>
              <a:rPr lang="en-US" sz="1200" spc="40" dirty="0">
                <a:solidFill>
                  <a:srgbClr val="333333"/>
                </a:solidFill>
                <a:latin typeface="Verdana" panose="020B0604030504040204" pitchFamily="34" charset="0"/>
              </a:rPr>
              <a:t>6:00-6:30 Social Hour 6:30-7:30 Tech Talk: </a:t>
            </a:r>
            <a:r>
              <a:rPr lang="en-US" sz="1200" b="1" spc="40" dirty="0">
                <a:solidFill>
                  <a:schemeClr val="accent6">
                    <a:lumMod val="75000"/>
                  </a:schemeClr>
                </a:solidFill>
                <a:latin typeface="Verdana" panose="020B0604030504040204" pitchFamily="34" charset="0"/>
              </a:rPr>
              <a:t>Zero Point Tooling</a:t>
            </a:r>
            <a:endParaRPr lang="en-US" sz="1200" b="1" dirty="0">
              <a:solidFill>
                <a:schemeClr val="accent6">
                  <a:lumMod val="75000"/>
                </a:schemeClr>
              </a:solidFill>
            </a:endParaRPr>
          </a:p>
          <a:p>
            <a:pPr fontAlgn="t"/>
            <a:r>
              <a:rPr lang="en-US" sz="1200" dirty="0">
                <a:solidFill>
                  <a:srgbClr val="666666"/>
                </a:solidFill>
              </a:rPr>
              <a:t> </a:t>
            </a:r>
            <a:endParaRPr lang="en-US" sz="1200" dirty="0">
              <a:solidFill>
                <a:srgbClr val="666666"/>
              </a:solidFill>
              <a:effectLst/>
            </a:endParaRPr>
          </a:p>
          <a:p>
            <a:pPr fontAlgn="t"/>
            <a:r>
              <a:rPr lang="en-US" sz="1200" dirty="0">
                <a:solidFill>
                  <a:srgbClr val="666666"/>
                </a:solidFill>
              </a:rPr>
              <a:t>Contact </a:t>
            </a:r>
            <a:r>
              <a:rPr lang="en-US" sz="1200" b="1" dirty="0">
                <a:solidFill>
                  <a:srgbClr val="666666"/>
                </a:solidFill>
              </a:rPr>
              <a:t>Tony</a:t>
            </a:r>
            <a:r>
              <a:rPr lang="en-US" sz="1200" dirty="0">
                <a:solidFill>
                  <a:srgbClr val="666666"/>
                </a:solidFill>
              </a:rPr>
              <a:t> at Machines &amp; Methods for any details or reservations 425 444 1656</a:t>
            </a:r>
          </a:p>
          <a:p>
            <a:pPr fontAlgn="t"/>
            <a:r>
              <a:rPr lang="en-US" sz="1200" b="1" dirty="0">
                <a:solidFill>
                  <a:srgbClr val="666666"/>
                </a:solidFill>
                <a:effectLst/>
              </a:rPr>
              <a:t>Doug</a:t>
            </a:r>
            <a:r>
              <a:rPr lang="en-US" sz="1200" dirty="0">
                <a:solidFill>
                  <a:srgbClr val="666666"/>
                </a:solidFill>
                <a:effectLst/>
              </a:rPr>
              <a:t> Hemenway 206 601 4779  or </a:t>
            </a:r>
            <a:r>
              <a:rPr lang="en-US" sz="1200" b="1" dirty="0">
                <a:solidFill>
                  <a:srgbClr val="666666"/>
                </a:solidFill>
                <a:effectLst/>
              </a:rPr>
              <a:t>Scott</a:t>
            </a:r>
            <a:r>
              <a:rPr lang="en-US" sz="1200" dirty="0">
                <a:solidFill>
                  <a:srgbClr val="666666"/>
                </a:solidFill>
                <a:effectLst/>
              </a:rPr>
              <a:t> Wagemans (SME)  253 973 2930</a:t>
            </a:r>
          </a:p>
        </p:txBody>
      </p:sp>
      <p:sp>
        <p:nvSpPr>
          <p:cNvPr id="12" name="Rectangle 11"/>
          <p:cNvSpPr/>
          <p:nvPr/>
        </p:nvSpPr>
        <p:spPr>
          <a:xfrm>
            <a:off x="2993409" y="43480"/>
            <a:ext cx="3429000" cy="830997"/>
          </a:xfrm>
          <a:prstGeom prst="rect">
            <a:avLst/>
          </a:prstGeom>
        </p:spPr>
        <p:txBody>
          <a:bodyPr>
            <a:spAutoFit/>
          </a:bodyPr>
          <a:lstStyle/>
          <a:p>
            <a:pPr algn="ctr" fontAlgn="t">
              <a:spcAft>
                <a:spcPts val="0"/>
              </a:spcAft>
            </a:pPr>
            <a:r>
              <a:rPr lang="en-US" sz="1600" b="1" spc="40" dirty="0">
                <a:solidFill>
                  <a:srgbClr val="008080"/>
                </a:solidFill>
                <a:latin typeface="Verdana" panose="020B0604030504040204" pitchFamily="34" charset="0"/>
              </a:rPr>
              <a:t>Network and Tech Talk</a:t>
            </a:r>
            <a:endParaRPr lang="en-US" sz="1600" dirty="0">
              <a:solidFill>
                <a:srgbClr val="666666"/>
              </a:solidFill>
            </a:endParaRPr>
          </a:p>
          <a:p>
            <a:pPr algn="ctr" fontAlgn="t">
              <a:spcAft>
                <a:spcPts val="0"/>
              </a:spcAft>
            </a:pPr>
            <a:r>
              <a:rPr lang="en-US" sz="1600" spc="40" dirty="0">
                <a:solidFill>
                  <a:srgbClr val="666666"/>
                </a:solidFill>
                <a:latin typeface="Helvetica" panose="020B0604020202020204" pitchFamily="34" charset="0"/>
              </a:rPr>
              <a:t> </a:t>
            </a:r>
            <a:r>
              <a:rPr lang="en-US" sz="1600" dirty="0">
                <a:solidFill>
                  <a:srgbClr val="000080"/>
                </a:solidFill>
                <a:latin typeface="Arial" panose="020B0604020202020204" pitchFamily="34" charset="0"/>
              </a:rPr>
              <a:t>Hosted by Doug Hemenway </a:t>
            </a:r>
            <a:r>
              <a:rPr lang="en-US" sz="1400" dirty="0">
                <a:solidFill>
                  <a:srgbClr val="000080"/>
                </a:solidFill>
                <a:latin typeface="Arial" panose="020B0604020202020204" pitchFamily="34" charset="0"/>
              </a:rPr>
              <a:t>(SCHUNK)</a:t>
            </a:r>
            <a:endParaRPr lang="en-US" sz="1400" dirty="0">
              <a:solidFill>
                <a:srgbClr val="666666"/>
              </a:solidFill>
            </a:endParaRPr>
          </a:p>
        </p:txBody>
      </p:sp>
      <p:sp>
        <p:nvSpPr>
          <p:cNvPr id="16" name="Rectangle 15"/>
          <p:cNvSpPr/>
          <p:nvPr/>
        </p:nvSpPr>
        <p:spPr>
          <a:xfrm flipH="1">
            <a:off x="5273543" y="8597747"/>
            <a:ext cx="1606780" cy="369332"/>
          </a:xfrm>
          <a:prstGeom prst="rect">
            <a:avLst/>
          </a:prstGeom>
        </p:spPr>
        <p:txBody>
          <a:bodyPr wrap="square">
            <a:spAutoFit/>
          </a:bodyPr>
          <a:lstStyle/>
          <a:p>
            <a:r>
              <a:rPr lang="en-US" dirty="0"/>
              <a:t>Page 2 of 2</a:t>
            </a:r>
          </a:p>
        </p:txBody>
      </p:sp>
    </p:spTree>
    <p:extLst>
      <p:ext uri="{BB962C8B-B14F-4D97-AF65-F5344CB8AC3E}">
        <p14:creationId xmlns:p14="http://schemas.microsoft.com/office/powerpoint/2010/main" val="3814387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2469</TotalTime>
  <Words>304</Words>
  <Application>Microsoft Office PowerPoint</Application>
  <PresentationFormat>On-screen Show (4:3)</PresentationFormat>
  <Paragraphs>64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Helvetica</vt:lpstr>
      <vt:lpstr>Tekton Pro Ext</vt:lpstr>
      <vt:lpstr>Verdana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parr</dc:creator>
  <cp:lastModifiedBy>Tony Parr</cp:lastModifiedBy>
  <cp:revision>47</cp:revision>
  <cp:lastPrinted>2016-03-01T21:06:34Z</cp:lastPrinted>
  <dcterms:created xsi:type="dcterms:W3CDTF">2016-01-20T07:34:04Z</dcterms:created>
  <dcterms:modified xsi:type="dcterms:W3CDTF">2016-03-01T23:17:57Z</dcterms:modified>
</cp:coreProperties>
</file>